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94ED-53C2-43BE-A7D7-D7860598DF40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04AC-273E-4763-8B2E-A9D4E1404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486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94ED-53C2-43BE-A7D7-D7860598DF40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04AC-273E-4763-8B2E-A9D4E1404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635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94ED-53C2-43BE-A7D7-D7860598DF40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04AC-273E-4763-8B2E-A9D4E14045E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972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94ED-53C2-43BE-A7D7-D7860598DF40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04AC-273E-4763-8B2E-A9D4E1404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992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94ED-53C2-43BE-A7D7-D7860598DF40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04AC-273E-4763-8B2E-A9D4E14045E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91053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94ED-53C2-43BE-A7D7-D7860598DF40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04AC-273E-4763-8B2E-A9D4E1404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5490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94ED-53C2-43BE-A7D7-D7860598DF40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04AC-273E-4763-8B2E-A9D4E1404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5064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94ED-53C2-43BE-A7D7-D7860598DF40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04AC-273E-4763-8B2E-A9D4E1404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477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94ED-53C2-43BE-A7D7-D7860598DF40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04AC-273E-4763-8B2E-A9D4E1404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982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94ED-53C2-43BE-A7D7-D7860598DF40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04AC-273E-4763-8B2E-A9D4E1404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504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94ED-53C2-43BE-A7D7-D7860598DF40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04AC-273E-4763-8B2E-A9D4E1404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573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94ED-53C2-43BE-A7D7-D7860598DF40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04AC-273E-4763-8B2E-A9D4E1404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918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94ED-53C2-43BE-A7D7-D7860598DF40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04AC-273E-4763-8B2E-A9D4E1404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109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94ED-53C2-43BE-A7D7-D7860598DF40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04AC-273E-4763-8B2E-A9D4E1404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046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94ED-53C2-43BE-A7D7-D7860598DF40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04AC-273E-4763-8B2E-A9D4E1404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623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94ED-53C2-43BE-A7D7-D7860598DF40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04AC-273E-4763-8B2E-A9D4E1404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999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694ED-53C2-43BE-A7D7-D7860598DF40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9E704AC-273E-4763-8B2E-A9D4E1404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445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ic.academic.ru/dic.nsf/ruwiki/2632" TargetMode="External"/><Relationship Id="rId2" Type="http://schemas.openxmlformats.org/officeDocument/2006/relationships/hyperlink" Target="https://dic.academic.ru/dic.nsf/ruwiki/2760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ic.academic.ru/dic.nsf/ruwiki/314" TargetMode="External"/><Relationship Id="rId2" Type="http://schemas.openxmlformats.org/officeDocument/2006/relationships/hyperlink" Target="https://dic.academic.ru/dic.nsf/ruwiki/183458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2938" y="790887"/>
            <a:ext cx="7766936" cy="1646302"/>
          </a:xfrm>
        </p:spPr>
        <p:txBody>
          <a:bodyPr/>
          <a:lstStyle/>
          <a:p>
            <a:pPr algn="ctr"/>
            <a:r>
              <a:rPr lang="ru-RU" dirty="0"/>
              <a:t>Введение в основы музыкальной акустики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79929" y="3580074"/>
            <a:ext cx="867335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Акустика (от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греч.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аку́о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— слышу) — наука о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звуке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изучающая физическую природу звука и проблемы, связанные с его возникновением, распространением, восприятием и воздействием.</a:t>
            </a:r>
          </a:p>
        </p:txBody>
      </p:sp>
    </p:spTree>
    <p:extLst>
      <p:ext uri="{BB962C8B-B14F-4D97-AF65-F5344CB8AC3E}">
        <p14:creationId xmlns:p14="http://schemas.microsoft.com/office/powerpoint/2010/main" val="207318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chemeClr val="accent1"/>
                </a:solidFill>
              </a:rPr>
              <a:t>Музыкальная акустика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chemeClr val="accent1"/>
                </a:solidFill>
              </a:rPr>
              <a:t> </a:t>
            </a:r>
            <a:r>
              <a:rPr lang="ru-RU" sz="3200" dirty="0"/>
              <a:t>является частью акустики — учения о звуке. </a:t>
            </a:r>
          </a:p>
        </p:txBody>
      </p:sp>
    </p:spTree>
    <p:extLst>
      <p:ext uri="{BB962C8B-B14F-4D97-AF65-F5344CB8AC3E}">
        <p14:creationId xmlns:p14="http://schemas.microsoft.com/office/powerpoint/2010/main" val="415327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839" y="295836"/>
            <a:ext cx="9273491" cy="583965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Физическая акустика</a:t>
            </a:r>
            <a:r>
              <a:rPr lang="ru-RU" dirty="0"/>
              <a:t> занимается изучением и разнообразным использованием самих звуковых колебаний, включая колебания за порогом слышимости (инфразвуковые, ультразвуковые). </a:t>
            </a:r>
          </a:p>
          <a:p>
            <a:r>
              <a:rPr lang="ru-RU" b="1" dirty="0"/>
              <a:t>Электроакустика</a:t>
            </a:r>
            <a:r>
              <a:rPr lang="ru-RU" dirty="0"/>
              <a:t> — получением, передачей, приемом и записью звуков при помощи электрических приборов. </a:t>
            </a:r>
          </a:p>
          <a:p>
            <a:r>
              <a:rPr lang="ru-RU" b="1" dirty="0"/>
              <a:t>Архитектурная акустика</a:t>
            </a:r>
            <a:r>
              <a:rPr lang="ru-RU" dirty="0"/>
              <a:t> — распространением звука в помещениях, влиянием на этот процесс размеров и формы помещения, а также используемых материалов. </a:t>
            </a:r>
          </a:p>
          <a:p>
            <a:r>
              <a:rPr lang="ru-RU" b="1" dirty="0"/>
              <a:t>Гидроакустика</a:t>
            </a:r>
            <a:r>
              <a:rPr lang="ru-RU" dirty="0"/>
              <a:t> — явлениями, происходящими в водной среде и связанными с излучением, распространением и приемом акустических волн.</a:t>
            </a:r>
          </a:p>
          <a:p>
            <a:r>
              <a:rPr lang="ru-RU" dirty="0"/>
              <a:t> </a:t>
            </a:r>
            <a:r>
              <a:rPr lang="ru-RU" b="1" dirty="0"/>
              <a:t>Атмосферная акустика</a:t>
            </a:r>
            <a:r>
              <a:rPr lang="ru-RU" dirty="0"/>
              <a:t> — звуковыми процессами в атмосфере, в частности распространением звуковых волн, условиями сверхдальнего распространения звука. Физиологическая акустика — возможностями органов слуха, их устройством и действием, образованием звуков органами речи, восприятием их органами слуха. </a:t>
            </a:r>
          </a:p>
          <a:p>
            <a:r>
              <a:rPr lang="ru-RU" b="1" dirty="0"/>
              <a:t>Биологическая акустика</a:t>
            </a:r>
            <a:r>
              <a:rPr lang="ru-RU" dirty="0"/>
              <a:t> — звуковым общением животных, проблемами шумов, вибраций и борьбой с ними. </a:t>
            </a:r>
          </a:p>
          <a:p>
            <a:r>
              <a:rPr lang="ru-RU" b="1" dirty="0"/>
              <a:t>Медицинская акустика</a:t>
            </a:r>
            <a:r>
              <a:rPr lang="ru-RU" dirty="0"/>
              <a:t> используется для ультразвуковой трехмерной визуализации работы внутренних органов человека в реальном времени.</a:t>
            </a:r>
          </a:p>
          <a:p>
            <a:r>
              <a:rPr lang="ru-RU" b="1" dirty="0">
                <a:hlinkClick r:id="rId2"/>
              </a:rPr>
              <a:t>Музыкальная акустика</a:t>
            </a:r>
            <a:r>
              <a:rPr lang="ru-RU" b="1" dirty="0"/>
              <a:t> — </a:t>
            </a:r>
            <a:r>
              <a:rPr lang="ru-RU" dirty="0"/>
              <a:t>проблемы создания, распространения и восприятия звуков, используемых в </a:t>
            </a:r>
            <a:r>
              <a:rPr lang="ru-RU" dirty="0" smtClean="0">
                <a:hlinkClick r:id="rId3"/>
              </a:rPr>
              <a:t>музыке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535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86318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Вопросы, на которые отвечает учение о звуке – музыкальная акустика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1555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5969" y="345236"/>
            <a:ext cx="9582772" cy="6297611"/>
          </a:xfrm>
        </p:spPr>
        <p:txBody>
          <a:bodyPr>
            <a:normAutofit/>
          </a:bodyPr>
          <a:lstStyle/>
          <a:p>
            <a:r>
              <a:rPr lang="ru-RU" dirty="0"/>
              <a:t>Что такое звук? </a:t>
            </a:r>
            <a:endParaRPr lang="ru-RU" dirty="0" smtClean="0"/>
          </a:p>
          <a:p>
            <a:r>
              <a:rPr lang="ru-RU" dirty="0" smtClean="0"/>
              <a:t>Чем </a:t>
            </a:r>
            <a:r>
              <a:rPr lang="ru-RU" dirty="0"/>
              <a:t>отличается музыкальный звук от шума? </a:t>
            </a:r>
            <a:endParaRPr lang="ru-RU" dirty="0" smtClean="0"/>
          </a:p>
          <a:p>
            <a:r>
              <a:rPr lang="ru-RU" dirty="0" smtClean="0"/>
              <a:t>Чем </a:t>
            </a:r>
            <a:r>
              <a:rPr lang="ru-RU" dirty="0"/>
              <a:t>отличаются с точки зрения физики громкие звуки от тихих, низкие от высоких? </a:t>
            </a:r>
            <a:endParaRPr lang="ru-RU" dirty="0" smtClean="0"/>
          </a:p>
          <a:p>
            <a:r>
              <a:rPr lang="ru-RU" dirty="0" smtClean="0"/>
              <a:t>Что </a:t>
            </a:r>
            <a:r>
              <a:rPr lang="ru-RU" dirty="0"/>
              <a:t>такое звуковое колебание, частота, длина волны, фаза? </a:t>
            </a:r>
            <a:endParaRPr lang="ru-RU" dirty="0" smtClean="0"/>
          </a:p>
          <a:p>
            <a:r>
              <a:rPr lang="ru-RU" dirty="0" smtClean="0"/>
              <a:t>Каков </a:t>
            </a:r>
            <a:r>
              <a:rPr lang="ru-RU" dirty="0"/>
              <a:t>диапазон частот слышимых звуков и как это проверить? </a:t>
            </a:r>
            <a:endParaRPr lang="ru-RU" dirty="0" smtClean="0"/>
          </a:p>
          <a:p>
            <a:r>
              <a:rPr lang="ru-RU" dirty="0" smtClean="0"/>
              <a:t>Почему </a:t>
            </a:r>
            <a:r>
              <a:rPr lang="ru-RU" dirty="0"/>
              <a:t>мы по-разному воспринимаем звуки одной высоты, когда они воспроизводятся разными инструментами? </a:t>
            </a:r>
            <a:endParaRPr lang="ru-RU" dirty="0" smtClean="0"/>
          </a:p>
          <a:p>
            <a:r>
              <a:rPr lang="ru-RU" dirty="0" smtClean="0"/>
              <a:t>Почему </a:t>
            </a:r>
            <a:r>
              <a:rPr lang="ru-RU" dirty="0"/>
              <a:t>одновременное звучание нескольких нот может быть в одном случае красивым, а в другом — режущим слух звукосочетанием? </a:t>
            </a:r>
            <a:endParaRPr lang="ru-RU" dirty="0" smtClean="0"/>
          </a:p>
          <a:p>
            <a:r>
              <a:rPr lang="ru-RU" dirty="0" smtClean="0"/>
              <a:t>Как </a:t>
            </a:r>
            <a:r>
              <a:rPr lang="ru-RU" dirty="0"/>
              <a:t>происходит образование звуков в различных музыкальных инструментах — струнных, духовых, язычковых? </a:t>
            </a:r>
            <a:endParaRPr lang="ru-RU" dirty="0" smtClean="0"/>
          </a:p>
          <a:p>
            <a:r>
              <a:rPr lang="ru-RU" dirty="0" smtClean="0"/>
              <a:t>Как </a:t>
            </a:r>
            <a:r>
              <a:rPr lang="ru-RU" dirty="0"/>
              <a:t>воспринимаются звуковые колебания слуховой системой человека? </a:t>
            </a:r>
            <a:endParaRPr lang="ru-RU" dirty="0" smtClean="0"/>
          </a:p>
          <a:p>
            <a:r>
              <a:rPr lang="ru-RU" dirty="0" smtClean="0"/>
              <a:t>Какие </a:t>
            </a:r>
            <a:r>
              <a:rPr lang="ru-RU" dirty="0"/>
              <a:t>физические процессы происходят в зале при распространении звуковых колебаний? </a:t>
            </a:r>
            <a:endParaRPr lang="ru-RU" dirty="0" smtClean="0"/>
          </a:p>
          <a:p>
            <a:r>
              <a:rPr lang="ru-RU" dirty="0" smtClean="0"/>
              <a:t>Что </a:t>
            </a:r>
            <a:r>
              <a:rPr lang="ru-RU" dirty="0"/>
              <a:t>такое зал с хорошей акустикой?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122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157" y="2402637"/>
            <a:ext cx="9233148" cy="20617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	Современная </a:t>
            </a:r>
            <a:r>
              <a:rPr lang="ru-RU" sz="2400" dirty="0">
                <a:solidFill>
                  <a:schemeClr val="accent1"/>
                </a:solidFill>
              </a:rPr>
              <a:t>музыкальная акустика, </a:t>
            </a:r>
            <a:r>
              <a:rPr lang="ru-RU" sz="2400" dirty="0"/>
              <a:t>занимающаяся всем комплексом проблем, связанных с созданием звуков, используемых в музыке и пении, передачей их к слушателю и их слуховым восприятием, является основой базового естественнонаучного образования звукорежиссеров.</a:t>
            </a:r>
          </a:p>
        </p:txBody>
      </p:sp>
    </p:spTree>
    <p:extLst>
      <p:ext uri="{BB962C8B-B14F-4D97-AF65-F5344CB8AC3E}">
        <p14:creationId xmlns:p14="http://schemas.microsoft.com/office/powerpoint/2010/main" val="223239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9031442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accent1"/>
                </a:solidFill>
              </a:rPr>
              <a:t>	Человек занимающийся звукорежиссурой</a:t>
            </a:r>
            <a:r>
              <a:rPr lang="ru-RU" sz="2400" dirty="0" smtClean="0"/>
              <a:t>— </a:t>
            </a:r>
            <a:r>
              <a:rPr lang="ru-RU" sz="2400" dirty="0"/>
              <a:t>это посредник между языком техники и искусства. Он должен обладать серьезными </a:t>
            </a:r>
            <a:r>
              <a:rPr lang="ru-RU" sz="2400" dirty="0" smtClean="0"/>
              <a:t>познаниями </a:t>
            </a:r>
            <a:r>
              <a:rPr lang="ru-RU" sz="2400" dirty="0"/>
              <a:t>в различных направлениях акустики и аудиотехники, </a:t>
            </a:r>
            <a:r>
              <a:rPr lang="ru-RU" sz="2400" dirty="0" smtClean="0"/>
              <a:t>понимать </a:t>
            </a:r>
            <a:r>
              <a:rPr lang="ru-RU" sz="2400" dirty="0"/>
              <a:t>физическую природу звука, законы его создания, распространения и восприятия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accent1"/>
                </a:solidFill>
              </a:rPr>
              <a:t> 	 </a:t>
            </a:r>
            <a:r>
              <a:rPr lang="ru-RU" sz="2400" dirty="0"/>
              <a:t>Д</a:t>
            </a:r>
            <a:r>
              <a:rPr lang="ru-RU" sz="2400" dirty="0" smtClean="0"/>
              <a:t>олжен </a:t>
            </a:r>
            <a:r>
              <a:rPr lang="ru-RU" sz="2400" dirty="0"/>
              <a:t>владеть компьютерными технологиями работы со </a:t>
            </a:r>
            <a:r>
              <a:rPr lang="ru-RU" sz="2400" dirty="0" smtClean="0"/>
              <a:t>звуком.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6397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10988" y="174812"/>
            <a:ext cx="8982635" cy="62663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Для успешного воплощения творческого замысла </a:t>
            </a:r>
            <a:r>
              <a:rPr lang="ru-RU" sz="2000" dirty="0" smtClean="0"/>
              <a:t>человек работающий со звуком должен </a:t>
            </a:r>
            <a:r>
              <a:rPr lang="ru-RU" sz="2000" dirty="0"/>
              <a:t>знать и учитывать в своей работе комплекс разнообразных факторов, среди которых наиболее важными являются: </a:t>
            </a:r>
          </a:p>
          <a:p>
            <a:r>
              <a:rPr lang="ru-RU" sz="2000" dirty="0"/>
              <a:t>О</a:t>
            </a:r>
            <a:r>
              <a:rPr lang="ru-RU" sz="2000" dirty="0" smtClean="0"/>
              <a:t>собенности </a:t>
            </a:r>
            <a:r>
              <a:rPr lang="ru-RU" sz="2000" dirty="0"/>
              <a:t>звуковой структуры музыкальных произведений различных видов и жанров; </a:t>
            </a:r>
          </a:p>
          <a:p>
            <a:r>
              <a:rPr lang="ru-RU" sz="2000" dirty="0" smtClean="0"/>
              <a:t>Различные характеристики </a:t>
            </a:r>
            <a:r>
              <a:rPr lang="ru-RU" sz="2000" dirty="0"/>
              <a:t>первичного звукового поля, а также исходного множества первичных звуковых сигналов (речь, музыка, шумы) и искусственных звучаний, из которых формируется звуковая сфера музыкального произведения; </a:t>
            </a:r>
          </a:p>
          <a:p>
            <a:r>
              <a:rPr lang="ru-RU" sz="2000" dirty="0"/>
              <a:t>К</a:t>
            </a:r>
            <a:r>
              <a:rPr lang="ru-RU" sz="2000" dirty="0" smtClean="0"/>
              <a:t>омплекс </a:t>
            </a:r>
            <a:r>
              <a:rPr lang="ru-RU" sz="2000" dirty="0"/>
              <a:t>ощущений, свойственных естественному слушанию; </a:t>
            </a:r>
          </a:p>
          <a:p>
            <a:r>
              <a:rPr lang="ru-RU" sz="2000" dirty="0"/>
              <a:t>О</a:t>
            </a:r>
            <a:r>
              <a:rPr lang="ru-RU" sz="2000" dirty="0" smtClean="0"/>
              <a:t>собенности </a:t>
            </a:r>
            <a:r>
              <a:rPr lang="ru-RU" sz="2000" dirty="0"/>
              <a:t>восприятия музыкального произведения (эстетические и психофизические); </a:t>
            </a:r>
          </a:p>
          <a:p>
            <a:r>
              <a:rPr lang="ru-RU" sz="2000" dirty="0"/>
              <a:t>А</a:t>
            </a:r>
            <a:r>
              <a:rPr lang="ru-RU" sz="2000" dirty="0" smtClean="0"/>
              <a:t>кустические </a:t>
            </a:r>
            <a:r>
              <a:rPr lang="ru-RU" sz="2000" dirty="0"/>
              <a:t>свойства </a:t>
            </a:r>
            <a:r>
              <a:rPr lang="ru-RU" sz="2000" dirty="0" smtClean="0"/>
              <a:t>помещений, </a:t>
            </a:r>
            <a:r>
              <a:rPr lang="ru-RU" sz="2000" dirty="0"/>
              <a:t>студий, театров и концертных залов; </a:t>
            </a:r>
          </a:p>
          <a:p>
            <a:r>
              <a:rPr lang="ru-RU" sz="2000" dirty="0"/>
              <a:t>С</a:t>
            </a:r>
            <a:r>
              <a:rPr lang="ru-RU" sz="2000" dirty="0" smtClean="0"/>
              <a:t>овременные </a:t>
            </a:r>
            <a:r>
              <a:rPr lang="ru-RU" sz="2000" dirty="0"/>
              <a:t>технологии работы звукорежиссера при записи фонограмм в студии.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901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0098" y="3101884"/>
            <a:ext cx="8596668" cy="1254964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/>
              <a:t>Сказанное определяет общие черты направления акустики – музыкальной акустики.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375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</TotalTime>
  <Words>450</Words>
  <Application>Microsoft Office PowerPoint</Application>
  <PresentationFormat>Широкоэкранный</PresentationFormat>
  <Paragraphs>35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Аспект</vt:lpstr>
      <vt:lpstr>Введение в основы музыкальной акустики</vt:lpstr>
      <vt:lpstr>Презентация PowerPoint</vt:lpstr>
      <vt:lpstr>Презентация PowerPoint</vt:lpstr>
      <vt:lpstr>Вопросы, на которые отвечает учение о звуке – музыкальная акустика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в основы музыкальной акустики</dc:title>
  <dc:creator>Администратор</dc:creator>
  <cp:lastModifiedBy>Администратор</cp:lastModifiedBy>
  <cp:revision>7</cp:revision>
  <dcterms:created xsi:type="dcterms:W3CDTF">2020-10-15T07:47:47Z</dcterms:created>
  <dcterms:modified xsi:type="dcterms:W3CDTF">2020-10-16T11:06:37Z</dcterms:modified>
</cp:coreProperties>
</file>