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C3ED7-5FEF-4220-ACA1-93CBC3270FA6}" type="datetimeFigureOut">
              <a:rPr lang="ru-RU" smtClean="0"/>
              <a:t>04.09.2020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5DFCA-1290-4829-92DB-E0B796CB1E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238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C3ED7-5FEF-4220-ACA1-93CBC3270FA6}" type="datetimeFigureOut">
              <a:rPr lang="ru-RU" smtClean="0"/>
              <a:t>04.09.2020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5DFCA-1290-4829-92DB-E0B796CB1E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4201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C3ED7-5FEF-4220-ACA1-93CBC3270FA6}" type="datetimeFigureOut">
              <a:rPr lang="ru-RU" smtClean="0"/>
              <a:t>04.09.2020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5DFCA-1290-4829-92DB-E0B796CB1E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4289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C3ED7-5FEF-4220-ACA1-93CBC3270FA6}" type="datetimeFigureOut">
              <a:rPr lang="ru-RU" smtClean="0"/>
              <a:t>04.09.2020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5DFCA-1290-4829-92DB-E0B796CB1E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74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C3ED7-5FEF-4220-ACA1-93CBC3270FA6}" type="datetimeFigureOut">
              <a:rPr lang="ru-RU" smtClean="0"/>
              <a:t>04.09.2020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5DFCA-1290-4829-92DB-E0B796CB1E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077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C3ED7-5FEF-4220-ACA1-93CBC3270FA6}" type="datetimeFigureOut">
              <a:rPr lang="ru-RU" smtClean="0"/>
              <a:t>04.09.2020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5DFCA-1290-4829-92DB-E0B796CB1E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124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C3ED7-5FEF-4220-ACA1-93CBC3270FA6}" type="datetimeFigureOut">
              <a:rPr lang="ru-RU" smtClean="0"/>
              <a:t>04.09.2020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5DFCA-1290-4829-92DB-E0B796CB1E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258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C3ED7-5FEF-4220-ACA1-93CBC3270FA6}" type="datetimeFigureOut">
              <a:rPr lang="ru-RU" smtClean="0"/>
              <a:t>04.09.2020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5DFCA-1290-4829-92DB-E0B796CB1E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7427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C3ED7-5FEF-4220-ACA1-93CBC3270FA6}" type="datetimeFigureOut">
              <a:rPr lang="ru-RU" smtClean="0"/>
              <a:t>04.09.2020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5DFCA-1290-4829-92DB-E0B796CB1E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43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C3ED7-5FEF-4220-ACA1-93CBC3270FA6}" type="datetimeFigureOut">
              <a:rPr lang="ru-RU" smtClean="0"/>
              <a:t>04.09.2020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5DFCA-1290-4829-92DB-E0B796CB1E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18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C3ED7-5FEF-4220-ACA1-93CBC3270FA6}" type="datetimeFigureOut">
              <a:rPr lang="ru-RU" smtClean="0"/>
              <a:t>04.09.2020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5DFCA-1290-4829-92DB-E0B796CB1E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2731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4000">
              <a:schemeClr val="tx1"/>
            </a:gs>
            <a:gs pos="34000">
              <a:schemeClr val="tx1"/>
            </a:gs>
            <a:gs pos="0">
              <a:srgbClr val="FFC000"/>
            </a:gs>
            <a:gs pos="100000">
              <a:srgbClr val="FFC0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4C3ED7-5FEF-4220-ACA1-93CBC3270FA6}" type="datetimeFigureOut">
              <a:rPr lang="ru-RU" smtClean="0"/>
              <a:t>04.09.2020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5DFCA-1290-4829-92DB-E0B796CB1E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618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dts.com/professionals/sound-technologies/audio-processing/dts-3d-audio.aspx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uro-3d.com/" TargetMode="External"/><Relationship Id="rId2" Type="http://schemas.openxmlformats.org/officeDocument/2006/relationships/hyperlink" Target="http://www.auro-3d.com/syste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olby.com/us/en/technologies/dolby-atmos.html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1650" y="2420888"/>
            <a:ext cx="8246814" cy="2016224"/>
          </a:xfrm>
        </p:spPr>
        <p:txBody>
          <a:bodyPr>
            <a:noAutofit/>
          </a:bodyPr>
          <a:lstStyle/>
          <a:p>
            <a:r>
              <a:rPr lang="ru-RU" sz="5200" dirty="0" smtClean="0">
                <a:solidFill>
                  <a:schemeClr val="bg1"/>
                </a:solidFill>
                <a:latin typeface="Impact" pitchFamily="34" charset="0"/>
              </a:rPr>
              <a:t>ЗВУКОВЫЕ СТАНДАРТЫ</a:t>
            </a:r>
            <a:endParaRPr lang="ru-RU" sz="5400" dirty="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01650" y="875980"/>
            <a:ext cx="8136904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>
              <a:solidFill>
                <a:srgbClr val="FF0000"/>
              </a:solidFill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096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5098" y="26408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cap="all" dirty="0">
                <a:solidFill>
                  <a:schemeClr val="bg1"/>
                </a:solidFill>
              </a:rPr>
              <a:t>DOLBY DIGITAL (AC-3</a:t>
            </a:r>
            <a:r>
              <a:rPr lang="en-US" sz="4800" b="1" cap="all" dirty="0" smtClean="0">
                <a:solidFill>
                  <a:schemeClr val="bg1"/>
                </a:solidFill>
              </a:rPr>
              <a:t>)</a:t>
            </a:r>
            <a:endParaRPr lang="en-US" sz="6000" b="1" cap="all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092577"/>
            <a:ext cx="79928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FFFFFF"/>
                </a:solidFill>
                <a:latin typeface="Rubik"/>
              </a:rPr>
              <a:t>В 1978 году на смену плёночному VHS пришел первый оптический носитель — </a:t>
            </a:r>
            <a:r>
              <a:rPr lang="ru-RU" sz="2000" dirty="0" err="1">
                <a:solidFill>
                  <a:srgbClr val="FFFFFF"/>
                </a:solidFill>
                <a:latin typeface="Rubik"/>
              </a:rPr>
              <a:t>LaserDisc</a:t>
            </a:r>
            <a:r>
              <a:rPr lang="ru-RU" sz="2000" dirty="0">
                <a:solidFill>
                  <a:srgbClr val="FFFFFF"/>
                </a:solidFill>
                <a:latin typeface="Rubik"/>
              </a:rPr>
              <a:t> (LD или MCA </a:t>
            </a:r>
            <a:r>
              <a:rPr lang="ru-RU" sz="2000" dirty="0" err="1">
                <a:solidFill>
                  <a:srgbClr val="FFFFFF"/>
                </a:solidFill>
                <a:latin typeface="Rubik"/>
              </a:rPr>
              <a:t>DiscoVision</a:t>
            </a:r>
            <a:r>
              <a:rPr lang="ru-RU" sz="2000" dirty="0">
                <a:solidFill>
                  <a:srgbClr val="FFFFFF"/>
                </a:solidFill>
                <a:latin typeface="Rubik"/>
              </a:rPr>
              <a:t>), выпущенный компанией «</a:t>
            </a:r>
            <a:r>
              <a:rPr lang="ru-RU" sz="2000" dirty="0" err="1">
                <a:solidFill>
                  <a:srgbClr val="FFFFFF"/>
                </a:solidFill>
                <a:latin typeface="Rubik"/>
              </a:rPr>
              <a:t>Philips</a:t>
            </a:r>
            <a:r>
              <a:rPr lang="ru-RU" sz="2000" dirty="0">
                <a:solidFill>
                  <a:srgbClr val="FFFFFF"/>
                </a:solidFill>
                <a:latin typeface="Rubik"/>
              </a:rPr>
              <a:t>», но из-за высоких затрат на производство широкого распространения в Европе и США так и не получил.</a:t>
            </a:r>
          </a:p>
          <a:p>
            <a:pPr algn="ctr"/>
            <a:r>
              <a:rPr lang="ru-RU" sz="2000" dirty="0">
                <a:solidFill>
                  <a:srgbClr val="FFFFFF"/>
                </a:solidFill>
                <a:latin typeface="Rubik"/>
              </a:rPr>
              <a:t>А в 1995 году мир узнал DVD.</a:t>
            </a:r>
            <a:endParaRPr lang="ru-RU" sz="2000" b="0" dirty="0">
              <a:solidFill>
                <a:srgbClr val="FFFFFF"/>
              </a:solidFill>
              <a:effectLst/>
              <a:latin typeface="Rubik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3324" y="3066726"/>
            <a:ext cx="6069360" cy="36837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2322004" y="573325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err="1">
                <a:solidFill>
                  <a:srgbClr val="FFFFFF"/>
                </a:solidFill>
                <a:latin typeface="Rubik"/>
              </a:rPr>
              <a:t>LaserDisc</a:t>
            </a:r>
            <a:r>
              <a:rPr lang="ru-RU" dirty="0">
                <a:solidFill>
                  <a:srgbClr val="FFFFFF"/>
                </a:solidFill>
                <a:latin typeface="Rubik"/>
              </a:rPr>
              <a:t> (слева) и DVD (CD,BD) (справа)</a:t>
            </a:r>
            <a:endParaRPr lang="ru-RU" b="0" dirty="0">
              <a:solidFill>
                <a:srgbClr val="FFFFFF"/>
              </a:solidFill>
              <a:effectLst/>
              <a:latin typeface="Rubik"/>
            </a:endParaRPr>
          </a:p>
        </p:txBody>
      </p:sp>
    </p:spTree>
    <p:extLst>
      <p:ext uri="{BB962C8B-B14F-4D97-AF65-F5344CB8AC3E}">
        <p14:creationId xmlns:p14="http://schemas.microsoft.com/office/powerpoint/2010/main" val="2423195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5098" y="26408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cap="all" dirty="0" smtClean="0">
                <a:solidFill>
                  <a:srgbClr val="FFFFFF"/>
                </a:solidFill>
                <a:latin typeface="Rubik"/>
              </a:rPr>
              <a:t>THX</a:t>
            </a:r>
            <a:endParaRPr lang="en-US" sz="4800" b="1" cap="all" dirty="0">
              <a:solidFill>
                <a:srgbClr val="FFFFFF"/>
              </a:solidFill>
              <a:effectLst/>
              <a:latin typeface="Rubik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3399" y="980728"/>
            <a:ext cx="83164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FFFFFF"/>
                </a:solidFill>
                <a:latin typeface="Rubik"/>
              </a:rPr>
              <a:t>Эта аббревиатура появилась после посещения создателя «Звездных войн» (Джорджа Лукаса) одного из кинотеатров, где давали его первый (по счету) «эпизод». </a:t>
            </a:r>
            <a:endParaRPr lang="ru-RU" sz="2000" dirty="0" smtClean="0">
              <a:solidFill>
                <a:srgbClr val="FFFFFF"/>
              </a:solidFill>
              <a:latin typeface="Rubik"/>
            </a:endParaRPr>
          </a:p>
          <a:p>
            <a:pPr algn="ctr"/>
            <a:r>
              <a:rPr lang="ru-RU" sz="2000" dirty="0" smtClean="0">
                <a:solidFill>
                  <a:srgbClr val="FFFFFF"/>
                </a:solidFill>
                <a:latin typeface="Rubik"/>
              </a:rPr>
              <a:t>Маэстро </a:t>
            </a:r>
            <a:r>
              <a:rPr lang="ru-RU" sz="2000" dirty="0">
                <a:solidFill>
                  <a:srgbClr val="FFFFFF"/>
                </a:solidFill>
                <a:latin typeface="Rubik"/>
              </a:rPr>
              <a:t>пришел в ярость или уныние (история умалчивает) после прослушивания в кинотеатре оборудованным системой «</a:t>
            </a:r>
            <a:r>
              <a:rPr lang="ru-RU" sz="2000" dirty="0" err="1">
                <a:solidFill>
                  <a:srgbClr val="FFFFFF"/>
                </a:solidFill>
                <a:latin typeface="Rubik"/>
              </a:rPr>
              <a:t>Dolby</a:t>
            </a:r>
            <a:r>
              <a:rPr lang="ru-RU" sz="2000" dirty="0">
                <a:solidFill>
                  <a:srgbClr val="FFFFFF"/>
                </a:solidFill>
                <a:latin typeface="Rubik"/>
              </a:rPr>
              <a:t>» саундтреков, которые он кропотливо мастерил.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95097" y="3573016"/>
            <a:ext cx="821471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C000"/>
                </a:solidFill>
                <a:latin typeface="Rubik"/>
              </a:rPr>
              <a:t>П</a:t>
            </a:r>
            <a:r>
              <a:rPr lang="ru-RU" b="1" dirty="0" smtClean="0">
                <a:solidFill>
                  <a:srgbClr val="FFC000"/>
                </a:solidFill>
                <a:latin typeface="Rubik"/>
              </a:rPr>
              <a:t>араметры </a:t>
            </a:r>
            <a:r>
              <a:rPr lang="ru-RU" b="1" dirty="0">
                <a:solidFill>
                  <a:srgbClr val="FFC000"/>
                </a:solidFill>
                <a:latin typeface="Rubik"/>
              </a:rPr>
              <a:t>звучания «ТНХ» лицензированного кинотеатра</a:t>
            </a:r>
            <a:r>
              <a:rPr lang="ru-RU" b="1" dirty="0" smtClean="0">
                <a:solidFill>
                  <a:srgbClr val="FFC000"/>
                </a:solidFill>
                <a:latin typeface="Rubik"/>
              </a:rPr>
              <a:t>:</a:t>
            </a:r>
          </a:p>
          <a:p>
            <a:endParaRPr lang="ru-RU" dirty="0">
              <a:solidFill>
                <a:srgbClr val="FFFFFF"/>
              </a:solidFill>
              <a:latin typeface="Rubik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FFFFFF"/>
                </a:solidFill>
                <a:latin typeface="Rubik"/>
              </a:rPr>
              <a:t>Достоверная передача звуков от шепота до взрывов;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FFFFFF"/>
                </a:solidFill>
                <a:latin typeface="Rubik"/>
              </a:rPr>
              <a:t>100% разборчивость речи;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FFFFFF"/>
                </a:solidFill>
                <a:latin typeface="Rubik"/>
              </a:rPr>
              <a:t>Однородным звуковым давление в любом месте зрительного зала;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FFFFFF"/>
                </a:solidFill>
                <a:latin typeface="Rubik"/>
              </a:rPr>
              <a:t>Одинаковый уровень баса в любом месте зрительного зала.</a:t>
            </a:r>
            <a:endParaRPr lang="ru-RU" b="1" dirty="0">
              <a:solidFill>
                <a:srgbClr val="FFFFFF"/>
              </a:solidFill>
              <a:effectLst/>
              <a:latin typeface="Rubik"/>
            </a:endParaRPr>
          </a:p>
        </p:txBody>
      </p:sp>
    </p:spTree>
    <p:extLst>
      <p:ext uri="{BB962C8B-B14F-4D97-AF65-F5344CB8AC3E}">
        <p14:creationId xmlns:p14="http://schemas.microsoft.com/office/powerpoint/2010/main" val="191120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5098" y="26408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cap="all" dirty="0">
                <a:solidFill>
                  <a:srgbClr val="FFFFFF"/>
                </a:solidFill>
                <a:latin typeface="Rubik"/>
              </a:rPr>
              <a:t>DTS </a:t>
            </a:r>
            <a:r>
              <a:rPr lang="en-US" sz="4800" b="1" cap="all" dirty="0" smtClean="0">
                <a:solidFill>
                  <a:srgbClr val="FFFFFF"/>
                </a:solidFill>
                <a:latin typeface="Rubik"/>
              </a:rPr>
              <a:t>NEO:X</a:t>
            </a:r>
            <a:endParaRPr lang="en-US" sz="4800" b="1" cap="all" dirty="0">
              <a:solidFill>
                <a:srgbClr val="FFFFFF"/>
              </a:solidFill>
              <a:effectLst/>
              <a:latin typeface="Rubik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4600" y="1340768"/>
            <a:ext cx="828092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FFFFFF"/>
                </a:solidFill>
                <a:latin typeface="Rubik"/>
              </a:rPr>
              <a:t> 2011 году компания «DTS» на выставке «CES» представила новый формат с 11.1 каналами, названный «</a:t>
            </a:r>
            <a:r>
              <a:rPr lang="ru-RU" sz="2000" dirty="0">
                <a:solidFill>
                  <a:srgbClr val="FFC000"/>
                </a:solidFill>
                <a:latin typeface="Rubik"/>
                <a:hlinkClick r:id="rId2"/>
              </a:rPr>
              <a:t>DTS </a:t>
            </a:r>
            <a:r>
              <a:rPr lang="ru-RU" sz="2000" dirty="0" err="1">
                <a:solidFill>
                  <a:srgbClr val="FFC000"/>
                </a:solidFill>
                <a:latin typeface="Rubik"/>
                <a:hlinkClick r:id="rId2"/>
              </a:rPr>
              <a:t>Neo:X</a:t>
            </a:r>
            <a:r>
              <a:rPr lang="ru-RU" sz="2000" dirty="0">
                <a:solidFill>
                  <a:srgbClr val="FFFFFF"/>
                </a:solidFill>
                <a:latin typeface="Rubik"/>
              </a:rPr>
              <a:t>». Эта система конвертирует оригинальный 5.1- или 7.1-канальный саундтрек и распределяет его на дополнительные акустические системы. Это позволяет создать еще более точную и четкую 3D звуковую картину.</a:t>
            </a:r>
            <a:endParaRPr lang="ru-RU" sz="2000" dirty="0"/>
          </a:p>
        </p:txBody>
      </p:sp>
      <p:pic>
        <p:nvPicPr>
          <p:cNvPr id="10242" name="Picture 2" descr="https://artinstall.ru/wp-content/uploads/Blog/Statyi/2016_Pro_standarty_zvuka_i_video/news_av_video_1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764" y="3143344"/>
            <a:ext cx="5328592" cy="35298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9889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5098" y="26408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cap="all" dirty="0">
                <a:solidFill>
                  <a:srgbClr val="FFFFFF"/>
                </a:solidFill>
                <a:latin typeface="Rubik"/>
              </a:rPr>
              <a:t>AURO 3D</a:t>
            </a:r>
            <a:endParaRPr lang="en-US" sz="4800" b="0" cap="all" dirty="0">
              <a:solidFill>
                <a:srgbClr val="FFFFFF"/>
              </a:solidFill>
              <a:effectLst/>
              <a:latin typeface="Rubik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078176"/>
            <a:ext cx="82809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FFFFFF"/>
                </a:solidFill>
                <a:latin typeface="Rubik"/>
              </a:rPr>
              <a:t>«</a:t>
            </a:r>
            <a:r>
              <a:rPr lang="ru-RU" sz="2000" dirty="0" err="1">
                <a:solidFill>
                  <a:srgbClr val="F50C02"/>
                </a:solidFill>
                <a:latin typeface="Rubik"/>
                <a:hlinkClick r:id="rId2"/>
              </a:rPr>
              <a:t>Auro</a:t>
            </a:r>
            <a:r>
              <a:rPr lang="ru-RU" sz="2000" dirty="0">
                <a:solidFill>
                  <a:srgbClr val="F50C02"/>
                </a:solidFill>
                <a:latin typeface="Rubik"/>
                <a:hlinkClick r:id="rId2"/>
              </a:rPr>
              <a:t> 3D</a:t>
            </a:r>
            <a:r>
              <a:rPr lang="ru-RU" sz="2000" dirty="0">
                <a:solidFill>
                  <a:srgbClr val="FFFFFF"/>
                </a:solidFill>
                <a:latin typeface="Rubik"/>
              </a:rPr>
              <a:t>» — разработан бельгийской компанией «</a:t>
            </a:r>
            <a:r>
              <a:rPr lang="ru-RU" sz="2000" dirty="0" err="1">
                <a:solidFill>
                  <a:srgbClr val="F50C02"/>
                </a:solidFill>
                <a:latin typeface="Rubik"/>
                <a:hlinkClick r:id="rId3"/>
              </a:rPr>
              <a:t>Auro</a:t>
            </a:r>
            <a:r>
              <a:rPr lang="ru-RU" sz="2000" dirty="0">
                <a:solidFill>
                  <a:srgbClr val="F50C02"/>
                </a:solidFill>
                <a:latin typeface="Rubik"/>
                <a:hlinkClick r:id="rId3"/>
              </a:rPr>
              <a:t> </a:t>
            </a:r>
            <a:r>
              <a:rPr lang="ru-RU" sz="2000" dirty="0" err="1">
                <a:solidFill>
                  <a:srgbClr val="F50C02"/>
                </a:solidFill>
                <a:latin typeface="Rubik"/>
                <a:hlinkClick r:id="rId3"/>
              </a:rPr>
              <a:t>Technologies</a:t>
            </a:r>
            <a:r>
              <a:rPr lang="ru-RU" sz="2000" dirty="0">
                <a:solidFill>
                  <a:srgbClr val="FFFFFF"/>
                </a:solidFill>
                <a:latin typeface="Rubik"/>
              </a:rPr>
              <a:t>» в 2013 году, он основывается на физиологии человеческого слуха. Эта передовая конфигурация способна воспроизводить 3D звук с высокой точностью и достоверностью, располагая акустические системы и деля звук на три вертикальных «слоя» вокруг слушателей.</a:t>
            </a:r>
            <a:endParaRPr lang="ru-RU" sz="2000" dirty="0"/>
          </a:p>
        </p:txBody>
      </p:sp>
      <p:pic>
        <p:nvPicPr>
          <p:cNvPr id="13314" name="Picture 2" descr="https://artinstall.ru/wp-content/uploads/Blog/Statyi/2016_Pro_standarty_zvuka_i_video/news_av_video_1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017168"/>
            <a:ext cx="9144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705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5098" y="26408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cap="all" dirty="0">
                <a:solidFill>
                  <a:schemeClr val="bg1"/>
                </a:solidFill>
              </a:rPr>
              <a:t>DOLBY ATMOS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532" y="1628800"/>
            <a:ext cx="89644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FFFFFF"/>
                </a:solidFill>
                <a:latin typeface="Rubik"/>
              </a:rPr>
              <a:t>«</a:t>
            </a:r>
            <a:r>
              <a:rPr lang="ru-RU" sz="2400" dirty="0" err="1">
                <a:solidFill>
                  <a:srgbClr val="F50C02"/>
                </a:solidFill>
                <a:latin typeface="Rubik"/>
                <a:hlinkClick r:id="rId2"/>
              </a:rPr>
              <a:t>Dolby</a:t>
            </a:r>
            <a:r>
              <a:rPr lang="ru-RU" sz="2400" dirty="0">
                <a:solidFill>
                  <a:srgbClr val="F50C02"/>
                </a:solidFill>
                <a:latin typeface="Rubik"/>
                <a:hlinkClick r:id="rId2"/>
              </a:rPr>
              <a:t> </a:t>
            </a:r>
            <a:r>
              <a:rPr lang="ru-RU" sz="2400" dirty="0" err="1">
                <a:solidFill>
                  <a:srgbClr val="F50C02"/>
                </a:solidFill>
                <a:latin typeface="Rubik"/>
                <a:hlinkClick r:id="rId2"/>
              </a:rPr>
              <a:t>Atmos</a:t>
            </a:r>
            <a:r>
              <a:rPr lang="ru-RU" sz="2400" dirty="0">
                <a:solidFill>
                  <a:srgbClr val="FFFFFF"/>
                </a:solidFill>
                <a:latin typeface="Rubik"/>
              </a:rPr>
              <a:t>» впервые был продемонстрирован в коммерческих кинотеатрах в 2012 году в полнометражном мультфильме «Храбрая сердцем». С 2014 года «внедряется» в жилое пространство. </a:t>
            </a:r>
            <a:endParaRPr lang="ru-RU" sz="2400" dirty="0" smtClean="0">
              <a:solidFill>
                <a:srgbClr val="FFFFFF"/>
              </a:solidFill>
              <a:latin typeface="Rubik"/>
            </a:endParaRPr>
          </a:p>
          <a:p>
            <a:pPr algn="ctr"/>
            <a:r>
              <a:rPr lang="ru-RU" sz="2400" dirty="0" smtClean="0">
                <a:solidFill>
                  <a:srgbClr val="FFFFFF"/>
                </a:solidFill>
                <a:latin typeface="Rubik"/>
              </a:rPr>
              <a:t>«</a:t>
            </a:r>
            <a:r>
              <a:rPr lang="ru-RU" sz="2400" dirty="0" err="1">
                <a:solidFill>
                  <a:srgbClr val="FFFFFF"/>
                </a:solidFill>
                <a:latin typeface="Rubik"/>
              </a:rPr>
              <a:t>Dolby</a:t>
            </a:r>
            <a:r>
              <a:rPr lang="ru-RU" sz="2400" dirty="0">
                <a:solidFill>
                  <a:srgbClr val="FFFFFF"/>
                </a:solidFill>
                <a:latin typeface="Rubik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Rubik"/>
              </a:rPr>
              <a:t>Atmos</a:t>
            </a:r>
            <a:r>
              <a:rPr lang="ru-RU" sz="2400" dirty="0">
                <a:solidFill>
                  <a:srgbClr val="FFFFFF"/>
                </a:solidFill>
                <a:latin typeface="Rubik"/>
              </a:rPr>
              <a:t>» обеспечивает четкое, чистое и точное звучание с удивительной передачей пространственных эффектов. </a:t>
            </a:r>
            <a:endParaRPr lang="ru-RU" sz="2400" dirty="0" smtClean="0">
              <a:solidFill>
                <a:srgbClr val="FFFFFF"/>
              </a:solidFill>
              <a:latin typeface="Rubik"/>
            </a:endParaRPr>
          </a:p>
          <a:p>
            <a:pPr algn="ctr"/>
            <a:r>
              <a:rPr lang="ru-RU" sz="2400" dirty="0" smtClean="0">
                <a:solidFill>
                  <a:srgbClr val="FFFFFF"/>
                </a:solidFill>
                <a:latin typeface="Rubik"/>
              </a:rPr>
              <a:t>«</a:t>
            </a:r>
            <a:r>
              <a:rPr lang="ru-RU" sz="2400" dirty="0" err="1">
                <a:solidFill>
                  <a:srgbClr val="FFFFFF"/>
                </a:solidFill>
                <a:latin typeface="Rubik"/>
              </a:rPr>
              <a:t>Dolby</a:t>
            </a:r>
            <a:r>
              <a:rPr lang="ru-RU" sz="2400" dirty="0">
                <a:solidFill>
                  <a:srgbClr val="FFFFFF"/>
                </a:solidFill>
                <a:latin typeface="Rubik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Rubik"/>
              </a:rPr>
              <a:t>Atmos</a:t>
            </a:r>
            <a:r>
              <a:rPr lang="ru-RU" sz="2400" dirty="0">
                <a:solidFill>
                  <a:srgbClr val="FFFFFF"/>
                </a:solidFill>
                <a:latin typeface="Rubik"/>
              </a:rPr>
              <a:t>» является первым стандартом, основанным не на количестве каналов, а на так называемых «аудио-объектах» — звуках, издаваемых конкретными объектами. Например, «аудио-объектом» является звук взлетающего вертолёта.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85057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681" y="2204864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cap="all" dirty="0">
                <a:solidFill>
                  <a:schemeClr val="bg1"/>
                </a:solidFill>
              </a:rPr>
              <a:t>DOLBY ATMOS</a:t>
            </a:r>
          </a:p>
        </p:txBody>
      </p:sp>
      <p:pic>
        <p:nvPicPr>
          <p:cNvPr id="14338" name="Picture 2" descr="https://artinstall.ru/wp-content/uploads/Blog/Statyi/2016_Pro_standarty_zvuka_i_video/news_av_video_2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038" y="3708474"/>
            <a:ext cx="9245038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9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86732"/>
          </a:xfrm>
        </p:spPr>
        <p:txBody>
          <a:bodyPr>
            <a:normAutofit fontScale="90000"/>
          </a:bodyPr>
          <a:lstStyle/>
          <a:p>
            <a:r>
              <a:rPr lang="ru-RU" sz="6700" b="1" cap="all" dirty="0" smtClean="0">
                <a:solidFill>
                  <a:srgbClr val="FFFFFF"/>
                </a:solidFill>
                <a:latin typeface="Rubik"/>
              </a:rPr>
              <a:t>МОНО</a:t>
            </a:r>
            <a:endParaRPr lang="ru-RU" dirty="0"/>
          </a:p>
        </p:txBody>
      </p:sp>
      <p:pic>
        <p:nvPicPr>
          <p:cNvPr id="1026" name="Picture 2" descr="https://artinstall.ru/wp-content/uploads/Blog/Statyi/2016_Pro_standarty_zvuka_i_video/news_av_video_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38588"/>
            <a:ext cx="8229600" cy="279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7200" y="1772816"/>
            <a:ext cx="81369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FFFF"/>
                </a:solidFill>
                <a:latin typeface="Rubik"/>
              </a:rPr>
              <a:t>В 1951 году японская корпорация </a:t>
            </a:r>
            <a:r>
              <a:rPr lang="en-US" sz="3600" b="1" dirty="0" smtClean="0">
                <a:solidFill>
                  <a:srgbClr val="FF0000"/>
                </a:solidFill>
                <a:latin typeface="Rubik"/>
              </a:rPr>
              <a:t>SONY</a:t>
            </a:r>
            <a:r>
              <a:rPr lang="en-US" sz="2400" b="1" dirty="0" smtClean="0">
                <a:solidFill>
                  <a:srgbClr val="FFFFFF"/>
                </a:solidFill>
                <a:latin typeface="Rubik"/>
              </a:rPr>
              <a:t> </a:t>
            </a:r>
            <a:r>
              <a:rPr lang="ru-RU" sz="2400" b="1" dirty="0" smtClean="0">
                <a:solidFill>
                  <a:srgbClr val="FFFFFF"/>
                </a:solidFill>
                <a:latin typeface="Rubik"/>
              </a:rPr>
              <a:t>явила </a:t>
            </a:r>
            <a:r>
              <a:rPr lang="ru-RU" sz="2400" b="1" dirty="0">
                <a:solidFill>
                  <a:srgbClr val="FFFFFF"/>
                </a:solidFill>
                <a:latin typeface="Rubik"/>
              </a:rPr>
              <a:t>миру первый магнитофон для домашнего использования весом в 13 кг. </a:t>
            </a:r>
          </a:p>
          <a:p>
            <a:pPr algn="ctr"/>
            <a:r>
              <a:rPr lang="ru-RU" sz="2400" b="1" dirty="0" smtClean="0">
                <a:solidFill>
                  <a:srgbClr val="FFFFFF"/>
                </a:solidFill>
                <a:latin typeface="Rubik"/>
              </a:rPr>
              <a:t>Начало гонки за качество звука.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56670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32618"/>
            <a:ext cx="8229600" cy="1143000"/>
          </a:xfrm>
        </p:spPr>
        <p:txBody>
          <a:bodyPr>
            <a:normAutofit/>
          </a:bodyPr>
          <a:lstStyle/>
          <a:p>
            <a:r>
              <a:rPr lang="ru-RU" sz="6600" b="1" cap="all" dirty="0" smtClean="0">
                <a:solidFill>
                  <a:schemeClr val="bg1"/>
                </a:solidFill>
              </a:rPr>
              <a:t>СТЕРЕО</a:t>
            </a:r>
            <a:endParaRPr lang="ru-RU" sz="66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s://artinstall.ru/wp-content/uploads/Blog/Statyi/2016_Pro_standarty_zvuka_i_video/news_av_video_3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940045"/>
            <a:ext cx="5982505" cy="4364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7199" y="1054081"/>
            <a:ext cx="836327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FFFFFF"/>
                </a:solidFill>
                <a:latin typeface="Rubik"/>
              </a:rPr>
              <a:t>В 1959 году появился винил со стерео звуком, т.е. уже двух канальным. Запись каналов происходила так, как будто бы музыкальный материал слышали человеческие уши. Из-за разницы звучания каналов человеческое восприятие стало способно почувствовать ширину звуковой сцены. Но для воспроизведения стерео требовалась уже 2 громкоговорителя.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881261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32618"/>
            <a:ext cx="8229600" cy="1143000"/>
          </a:xfrm>
        </p:spPr>
        <p:txBody>
          <a:bodyPr>
            <a:normAutofit/>
          </a:bodyPr>
          <a:lstStyle/>
          <a:p>
            <a:r>
              <a:rPr lang="ru-RU" sz="6600" b="1" cap="all" dirty="0" smtClean="0">
                <a:solidFill>
                  <a:schemeClr val="bg1"/>
                </a:solidFill>
              </a:rPr>
              <a:t>СТЕРЕО</a:t>
            </a:r>
            <a:endParaRPr lang="ru-RU" sz="66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https://artinstall.ru/wp-content/uploads/Blog/Statyi/2016_Pro_standarty_zvuka_i_video/news_av_video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490" y="2636912"/>
            <a:ext cx="6059017" cy="40346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57199" y="1988840"/>
            <a:ext cx="84352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FFFFFF"/>
                </a:solidFill>
                <a:latin typeface="Rubik"/>
              </a:rPr>
              <a:t>Первый советский стереомагнитофон «Яуза-10», 1961г</a:t>
            </a:r>
            <a:endParaRPr lang="ru-RU" sz="2400" b="0" dirty="0">
              <a:solidFill>
                <a:srgbClr val="FFFFFF"/>
              </a:solidFill>
              <a:effectLst/>
              <a:latin typeface="Rubik"/>
            </a:endParaRPr>
          </a:p>
        </p:txBody>
      </p:sp>
    </p:spTree>
    <p:extLst>
      <p:ext uri="{BB962C8B-B14F-4D97-AF65-F5344CB8AC3E}">
        <p14:creationId xmlns:p14="http://schemas.microsoft.com/office/powerpoint/2010/main" val="13281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32618"/>
            <a:ext cx="8229600" cy="1143000"/>
          </a:xfrm>
        </p:spPr>
        <p:txBody>
          <a:bodyPr>
            <a:normAutofit/>
          </a:bodyPr>
          <a:lstStyle/>
          <a:p>
            <a:r>
              <a:rPr lang="ru-RU" sz="6600" b="1" cap="all" dirty="0" smtClean="0">
                <a:solidFill>
                  <a:schemeClr val="bg1"/>
                </a:solidFill>
              </a:rPr>
              <a:t>СТЕРЕО</a:t>
            </a:r>
            <a:endParaRPr lang="ru-RU" sz="66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45891" y="1700808"/>
            <a:ext cx="71985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FFFFFF"/>
                </a:solidFill>
                <a:latin typeface="Rubik"/>
              </a:rPr>
              <a:t>Дальше появились компакт кассеты</a:t>
            </a:r>
            <a:endParaRPr lang="ru-RU" sz="3200" dirty="0"/>
          </a:p>
        </p:txBody>
      </p:sp>
      <p:pic>
        <p:nvPicPr>
          <p:cNvPr id="4098" name="Picture 2" descr="Кассетники 80-х купить в Краснодарском крае на Avito — Объявления на сайте  Ави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27" y="3140968"/>
            <a:ext cx="7998244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591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32618"/>
            <a:ext cx="8229600" cy="1143000"/>
          </a:xfrm>
        </p:spPr>
        <p:txBody>
          <a:bodyPr>
            <a:normAutofit/>
          </a:bodyPr>
          <a:lstStyle/>
          <a:p>
            <a:r>
              <a:rPr lang="ru-RU" sz="6600" b="1" cap="all" dirty="0" smtClean="0">
                <a:solidFill>
                  <a:schemeClr val="bg1"/>
                </a:solidFill>
              </a:rPr>
              <a:t>СТЕРЕО</a:t>
            </a:r>
            <a:endParaRPr lang="ru-RU" sz="6600" b="1" dirty="0">
              <a:solidFill>
                <a:schemeClr val="bg1"/>
              </a:solidFill>
            </a:endParaRPr>
          </a:p>
        </p:txBody>
      </p:sp>
      <p:pic>
        <p:nvPicPr>
          <p:cNvPr id="5122" name="Picture 2" descr="https://artinstall.ru/wp-content/uploads/Blog/Statyi/2016_Pro_standarty_zvuka_i_video/news_av_video_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576" y="4337720"/>
            <a:ext cx="10582729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4020" y="2636912"/>
            <a:ext cx="80752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FFFFFF"/>
                </a:solidFill>
                <a:latin typeface="Rubik"/>
              </a:rPr>
              <a:t>Первый в мире проигрыватель компакт-дисков «</a:t>
            </a:r>
            <a:r>
              <a:rPr lang="ru-RU" sz="2400" dirty="0" err="1">
                <a:solidFill>
                  <a:srgbClr val="FFFFFF"/>
                </a:solidFill>
                <a:latin typeface="Rubik"/>
              </a:rPr>
              <a:t>Sony</a:t>
            </a:r>
            <a:r>
              <a:rPr lang="ru-RU" sz="2400" dirty="0">
                <a:solidFill>
                  <a:srgbClr val="FFFFFF"/>
                </a:solidFill>
                <a:latin typeface="Rubik"/>
              </a:rPr>
              <a:t> CDP – 101»</a:t>
            </a:r>
            <a:endParaRPr lang="ru-RU" sz="2400" dirty="0">
              <a:solidFill>
                <a:srgbClr val="FFFFFF"/>
              </a:solidFill>
              <a:effectLst/>
              <a:latin typeface="Rubik"/>
            </a:endParaRPr>
          </a:p>
        </p:txBody>
      </p:sp>
    </p:spTree>
    <p:extLst>
      <p:ext uri="{BB962C8B-B14F-4D97-AF65-F5344CB8AC3E}">
        <p14:creationId xmlns:p14="http://schemas.microsoft.com/office/powerpoint/2010/main" val="2282853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32618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cap="all" dirty="0">
                <a:solidFill>
                  <a:schemeClr val="bg1"/>
                </a:solidFill>
              </a:rPr>
              <a:t>MULTI CHANNEL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175618"/>
            <a:ext cx="82089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FFFFFF"/>
                </a:solidFill>
                <a:latin typeface="Rubik"/>
              </a:rPr>
              <a:t>«</a:t>
            </a:r>
            <a:r>
              <a:rPr lang="ru-RU" sz="2400" dirty="0" err="1">
                <a:solidFill>
                  <a:srgbClr val="FFFFFF"/>
                </a:solidFill>
                <a:latin typeface="Rubik"/>
              </a:rPr>
              <a:t>Multi</a:t>
            </a:r>
            <a:r>
              <a:rPr lang="ru-RU" sz="2400" dirty="0">
                <a:solidFill>
                  <a:srgbClr val="FFFFFF"/>
                </a:solidFill>
                <a:latin typeface="Rubik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Rubik"/>
              </a:rPr>
              <a:t>Channel</a:t>
            </a:r>
            <a:r>
              <a:rPr lang="ru-RU" sz="2400" dirty="0">
                <a:solidFill>
                  <a:srgbClr val="FFFFFF"/>
                </a:solidFill>
                <a:latin typeface="Rubik"/>
              </a:rPr>
              <a:t>» «SACD» допускает запись от 2х (стерео) до 5.1 каналов музыки, другими словами вокруг слушателя могут быть до 5ти акустических систем плюс сабвуфер. </a:t>
            </a:r>
            <a:endParaRPr lang="en-US" sz="2400" dirty="0" smtClean="0">
              <a:solidFill>
                <a:srgbClr val="FFFFFF"/>
              </a:solidFill>
              <a:latin typeface="Rubik"/>
            </a:endParaRPr>
          </a:p>
          <a:p>
            <a:pPr algn="ctr"/>
            <a:r>
              <a:rPr lang="ru-RU" sz="2400" dirty="0" smtClean="0">
                <a:solidFill>
                  <a:srgbClr val="FFFFFF"/>
                </a:solidFill>
                <a:latin typeface="Rubik"/>
              </a:rPr>
              <a:t>Такая </a:t>
            </a:r>
            <a:r>
              <a:rPr lang="ru-RU" sz="2400" dirty="0">
                <a:solidFill>
                  <a:srgbClr val="FFFFFF"/>
                </a:solidFill>
                <a:latin typeface="Rubik"/>
              </a:rPr>
              <a:t>конфигурация позволяет не только ощущать ширину сцены, но и чувствовать ее глубину и объем.</a:t>
            </a:r>
            <a:endParaRPr lang="ru-RU" sz="2400" dirty="0"/>
          </a:p>
        </p:txBody>
      </p:sp>
      <p:pic>
        <p:nvPicPr>
          <p:cNvPr id="6146" name="Picture 2" descr="https://artinstall.ru/wp-content/uploads/Blog/Statyi/2016_Pro_standarty_zvuka_i_video/news_av_video_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19" y="3576829"/>
            <a:ext cx="8926960" cy="3268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544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8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cap="all" dirty="0">
                <a:solidFill>
                  <a:schemeClr val="bg1"/>
                </a:solidFill>
              </a:rPr>
              <a:t>DOLBY SURROUND SOUND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47562" y="908720"/>
            <a:ext cx="784887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FFFFFF"/>
                </a:solidFill>
                <a:latin typeface="Rubik"/>
              </a:rPr>
              <a:t>К моменту появления первых </a:t>
            </a:r>
            <a:r>
              <a:rPr lang="ru-RU" dirty="0" err="1">
                <a:solidFill>
                  <a:srgbClr val="FFFFFF"/>
                </a:solidFill>
                <a:latin typeface="Rubik"/>
              </a:rPr>
              <a:t>Hi-Fi</a:t>
            </a:r>
            <a:r>
              <a:rPr lang="ru-RU" dirty="0">
                <a:solidFill>
                  <a:srgbClr val="FFFFFF"/>
                </a:solidFill>
                <a:latin typeface="Rubik"/>
              </a:rPr>
              <a:t> магнитофонов американская компания «</a:t>
            </a:r>
            <a:r>
              <a:rPr lang="ru-RU" dirty="0" err="1">
                <a:solidFill>
                  <a:srgbClr val="FFFFFF"/>
                </a:solidFill>
                <a:latin typeface="Rubik"/>
              </a:rPr>
              <a:t>Dolby</a:t>
            </a:r>
            <a:r>
              <a:rPr lang="ru-RU" dirty="0">
                <a:solidFill>
                  <a:srgbClr val="FFFFFF"/>
                </a:solidFill>
                <a:latin typeface="Rubik"/>
              </a:rPr>
              <a:t> </a:t>
            </a:r>
            <a:r>
              <a:rPr lang="ru-RU" dirty="0" err="1">
                <a:solidFill>
                  <a:srgbClr val="FFFFFF"/>
                </a:solidFill>
                <a:latin typeface="Rubik"/>
              </a:rPr>
              <a:t>Laboratories</a:t>
            </a:r>
            <a:r>
              <a:rPr lang="ru-RU" dirty="0">
                <a:solidFill>
                  <a:srgbClr val="FFFFFF"/>
                </a:solidFill>
                <a:latin typeface="Rubik"/>
              </a:rPr>
              <a:t>, </a:t>
            </a:r>
            <a:r>
              <a:rPr lang="ru-RU" dirty="0" err="1">
                <a:solidFill>
                  <a:srgbClr val="FFFFFF"/>
                </a:solidFill>
                <a:latin typeface="Rubik"/>
              </a:rPr>
              <a:t>Inc</a:t>
            </a:r>
            <a:r>
              <a:rPr lang="ru-RU" dirty="0">
                <a:solidFill>
                  <a:srgbClr val="FFFFFF"/>
                </a:solidFill>
                <a:latin typeface="Rubik"/>
              </a:rPr>
              <a:t>.», известная своими разработками в области звука, с 1977 года во всю оснащала кинотеатры всего мира системой объемного звучания «</a:t>
            </a:r>
            <a:r>
              <a:rPr lang="ru-RU" dirty="0" err="1">
                <a:solidFill>
                  <a:srgbClr val="FFFFFF"/>
                </a:solidFill>
                <a:latin typeface="Rubik"/>
              </a:rPr>
              <a:t>Dolby</a:t>
            </a:r>
            <a:r>
              <a:rPr lang="ru-RU" dirty="0">
                <a:solidFill>
                  <a:srgbClr val="FFFFFF"/>
                </a:solidFill>
                <a:latin typeface="Rubik"/>
              </a:rPr>
              <a:t> </a:t>
            </a:r>
            <a:r>
              <a:rPr lang="ru-RU" dirty="0" err="1">
                <a:solidFill>
                  <a:srgbClr val="FFFFFF"/>
                </a:solidFill>
                <a:latin typeface="Rubik"/>
              </a:rPr>
              <a:t>Stereo</a:t>
            </a:r>
            <a:r>
              <a:rPr lang="ru-RU" dirty="0">
                <a:solidFill>
                  <a:srgbClr val="FFFFFF"/>
                </a:solidFill>
                <a:latin typeface="Rubik"/>
              </a:rPr>
              <a:t>», продемонстрированной впервые в фильме «Звёздные Войны. Эпизод IV</a:t>
            </a:r>
            <a:r>
              <a:rPr lang="ru-RU" dirty="0" smtClean="0">
                <a:solidFill>
                  <a:srgbClr val="FFFFFF"/>
                </a:solidFill>
                <a:latin typeface="Rubik"/>
              </a:rPr>
              <a:t>».</a:t>
            </a:r>
            <a:endParaRPr lang="en-US" dirty="0">
              <a:solidFill>
                <a:srgbClr val="FFFFFF"/>
              </a:solidFill>
              <a:latin typeface="Rubik"/>
            </a:endParaRPr>
          </a:p>
          <a:p>
            <a:pPr algn="ctr"/>
            <a:r>
              <a:rPr lang="ru-RU" dirty="0" smtClean="0">
                <a:solidFill>
                  <a:srgbClr val="FFFFFF"/>
                </a:solidFill>
                <a:latin typeface="Rubik"/>
              </a:rPr>
              <a:t> </a:t>
            </a:r>
            <a:r>
              <a:rPr lang="ru-RU" dirty="0" err="1">
                <a:solidFill>
                  <a:srgbClr val="FFFFFF"/>
                </a:solidFill>
                <a:latin typeface="Rubik"/>
              </a:rPr>
              <a:t>Кинозальные</a:t>
            </a:r>
            <a:r>
              <a:rPr lang="ru-RU" dirty="0">
                <a:solidFill>
                  <a:srgbClr val="FFFFFF"/>
                </a:solidFill>
                <a:latin typeface="Rubik"/>
              </a:rPr>
              <a:t> декодеры преобразовывали сигнал из 2х оптических дорожек кинопленки в 4 канала. Зрителям очень нравилось. «Почему бы не сделать что-то подобное с VHS?», — подумали инженеры «</a:t>
            </a:r>
            <a:r>
              <a:rPr lang="ru-RU" dirty="0" err="1">
                <a:solidFill>
                  <a:srgbClr val="FFFFFF"/>
                </a:solidFill>
                <a:latin typeface="Rubik"/>
              </a:rPr>
              <a:t>Dolby</a:t>
            </a:r>
            <a:r>
              <a:rPr lang="ru-RU" dirty="0">
                <a:solidFill>
                  <a:srgbClr val="FFFFFF"/>
                </a:solidFill>
                <a:latin typeface="Rubik"/>
              </a:rPr>
              <a:t>». И сделали!</a:t>
            </a:r>
            <a:endParaRPr lang="ru-RU" dirty="0"/>
          </a:p>
        </p:txBody>
      </p:sp>
      <p:pic>
        <p:nvPicPr>
          <p:cNvPr id="8194" name="Picture 2" descr="https://artinstall.ru/wp-content/uploads/Blog/Statyi/2016_Pro_standarty_zvuka_i_video/news_av_video_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116" y="3520311"/>
            <a:ext cx="5297763" cy="31786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728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8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cap="all" dirty="0">
                <a:solidFill>
                  <a:schemeClr val="bg1"/>
                </a:solidFill>
              </a:rPr>
              <a:t>DOLBY SURROUND SOUND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143000"/>
            <a:ext cx="87849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e-BY" sz="2400" dirty="0">
                <a:solidFill>
                  <a:srgbClr val="FFFFFF"/>
                </a:solidFill>
                <a:latin typeface="Rubik"/>
              </a:rPr>
              <a:t>Т</a:t>
            </a:r>
            <a:r>
              <a:rPr lang="ru-RU" sz="2400" dirty="0" err="1" smtClean="0">
                <a:solidFill>
                  <a:srgbClr val="FFFFFF"/>
                </a:solidFill>
                <a:latin typeface="Rubik"/>
              </a:rPr>
              <a:t>ак</a:t>
            </a:r>
            <a:r>
              <a:rPr lang="ru-RU" sz="2400" dirty="0" smtClean="0">
                <a:solidFill>
                  <a:srgbClr val="FFFFFF"/>
                </a:solidFill>
                <a:latin typeface="Rubik"/>
              </a:rPr>
              <a:t> </a:t>
            </a:r>
            <a:r>
              <a:rPr lang="ru-RU" sz="2400" dirty="0">
                <a:solidFill>
                  <a:srgbClr val="FFFFFF"/>
                </a:solidFill>
                <a:latin typeface="Rubik"/>
              </a:rPr>
              <a:t>появился первый стандарт домашнего объемного звучания «</a:t>
            </a:r>
            <a:r>
              <a:rPr lang="ru-RU" sz="2400" dirty="0" err="1">
                <a:solidFill>
                  <a:srgbClr val="FFFFFF"/>
                </a:solidFill>
                <a:latin typeface="Rubik"/>
              </a:rPr>
              <a:t>Dolby</a:t>
            </a:r>
            <a:r>
              <a:rPr lang="ru-RU" sz="2400" dirty="0">
                <a:solidFill>
                  <a:srgbClr val="FFFFFF"/>
                </a:solidFill>
                <a:latin typeface="Rubik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Rubik"/>
              </a:rPr>
              <a:t>Surround</a:t>
            </a:r>
            <a:r>
              <a:rPr lang="ru-RU" sz="2400" dirty="0">
                <a:solidFill>
                  <a:srgbClr val="FFFFFF"/>
                </a:solidFill>
                <a:latin typeface="Rubik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Rubik"/>
              </a:rPr>
              <a:t>Sound</a:t>
            </a:r>
            <a:r>
              <a:rPr lang="ru-RU" sz="2400" dirty="0">
                <a:solidFill>
                  <a:srgbClr val="FFFFFF"/>
                </a:solidFill>
                <a:latin typeface="Rubik"/>
              </a:rPr>
              <a:t>». Помимо правого и левого каналов зритель слышал тыловой канал. Он был откровенно плох, всего 100 – 7000 Гц в моно, но все-таки был! Спустя некоторое время появилась его более продвинутая версия «</a:t>
            </a:r>
            <a:r>
              <a:rPr lang="ru-RU" sz="2400" dirty="0" err="1">
                <a:solidFill>
                  <a:srgbClr val="FFFFFF"/>
                </a:solidFill>
                <a:latin typeface="Rubik"/>
              </a:rPr>
              <a:t>Dolby</a:t>
            </a:r>
            <a:r>
              <a:rPr lang="ru-RU" sz="2400" dirty="0">
                <a:solidFill>
                  <a:srgbClr val="FFFFFF"/>
                </a:solidFill>
                <a:latin typeface="Rubik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Rubik"/>
              </a:rPr>
              <a:t>Surround</a:t>
            </a:r>
            <a:r>
              <a:rPr lang="ru-RU" sz="2400" dirty="0">
                <a:solidFill>
                  <a:srgbClr val="FFFFFF"/>
                </a:solidFill>
                <a:latin typeface="Rubik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Rubik"/>
              </a:rPr>
              <a:t>Pro</a:t>
            </a:r>
            <a:r>
              <a:rPr lang="ru-RU" sz="2400" dirty="0">
                <a:solidFill>
                  <a:srgbClr val="FFFFFF"/>
                </a:solidFill>
                <a:latin typeface="Rubik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Rubik"/>
              </a:rPr>
              <a:t>Logic</a:t>
            </a:r>
            <a:r>
              <a:rPr lang="ru-RU" sz="2400" dirty="0">
                <a:solidFill>
                  <a:srgbClr val="FFFFFF"/>
                </a:solidFill>
                <a:latin typeface="Rubik"/>
              </a:rPr>
              <a:t>» с добавленным центральным (голосовым) каналом для диалогов.</a:t>
            </a:r>
            <a:endParaRPr lang="ru-RU" sz="2400" dirty="0"/>
          </a:p>
        </p:txBody>
      </p:sp>
      <p:pic>
        <p:nvPicPr>
          <p:cNvPr id="9218" name="Picture 2" descr="https://artinstall.ru/wp-content/uploads/Blog/Statyi/2016_Pro_standarty_zvuka_i_video/news_av_video_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1645" y="4189988"/>
            <a:ext cx="15507283" cy="2993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85997" y="638132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rgbClr val="FFFFFF"/>
                </a:solidFill>
                <a:latin typeface="Rubik"/>
              </a:rPr>
              <a:t>Первый процессор «</a:t>
            </a:r>
            <a:r>
              <a:rPr lang="en-US" dirty="0">
                <a:solidFill>
                  <a:srgbClr val="FFFFFF"/>
                </a:solidFill>
                <a:latin typeface="Rubik"/>
              </a:rPr>
              <a:t>Sony Digital Surround Processor SDP-E300»</a:t>
            </a:r>
            <a:endParaRPr lang="en-US" b="0" dirty="0">
              <a:solidFill>
                <a:srgbClr val="FFFFFF"/>
              </a:solidFill>
              <a:effectLst/>
              <a:latin typeface="Rubik"/>
            </a:endParaRPr>
          </a:p>
        </p:txBody>
      </p:sp>
    </p:spTree>
    <p:extLst>
      <p:ext uri="{BB962C8B-B14F-4D97-AF65-F5344CB8AC3E}">
        <p14:creationId xmlns:p14="http://schemas.microsoft.com/office/powerpoint/2010/main" val="2099393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7655</TotalTime>
  <Words>534</Words>
  <Application>Microsoft Office PowerPoint</Application>
  <PresentationFormat>Экран (4:3)</PresentationFormat>
  <Paragraphs>43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Impact</vt:lpstr>
      <vt:lpstr>Rubik</vt:lpstr>
      <vt:lpstr>Тема Office</vt:lpstr>
      <vt:lpstr>ЗВУКОВЫЕ СТАНДАРТЫ</vt:lpstr>
      <vt:lpstr>МОНО</vt:lpstr>
      <vt:lpstr>СТЕРЕО</vt:lpstr>
      <vt:lpstr>СТЕРЕО</vt:lpstr>
      <vt:lpstr>СТЕРЕО</vt:lpstr>
      <vt:lpstr>СТЕРЕО</vt:lpstr>
      <vt:lpstr>MULTI CHANNEL</vt:lpstr>
      <vt:lpstr>DOLBY SURROUND SOUND</vt:lpstr>
      <vt:lpstr>DOLBY SURROUND SOUND</vt:lpstr>
      <vt:lpstr>DOLBY DIGITAL (AC-3)</vt:lpstr>
      <vt:lpstr>THX</vt:lpstr>
      <vt:lpstr>DTS NEO:X</vt:lpstr>
      <vt:lpstr>AURO 3D</vt:lpstr>
      <vt:lpstr>DOLBY ATMOS</vt:lpstr>
      <vt:lpstr>DOLBY ATMOS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96</cp:revision>
  <dcterms:created xsi:type="dcterms:W3CDTF">2018-06-01T11:45:41Z</dcterms:created>
  <dcterms:modified xsi:type="dcterms:W3CDTF">2020-09-04T19:16:03Z</dcterms:modified>
</cp:coreProperties>
</file>